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8"/>
  </p:notesMasterIdLst>
  <p:sldIdLst>
    <p:sldId id="256" r:id="rId2"/>
    <p:sldId id="257" r:id="rId3"/>
    <p:sldId id="258" r:id="rId4"/>
    <p:sldId id="259" r:id="rId5"/>
    <p:sldId id="260" r:id="rId6"/>
    <p:sldId id="284" r:id="rId7"/>
    <p:sldId id="262" r:id="rId8"/>
    <p:sldId id="285" r:id="rId9"/>
    <p:sldId id="286" r:id="rId10"/>
    <p:sldId id="264" r:id="rId11"/>
    <p:sldId id="283" r:id="rId12"/>
    <p:sldId id="287" r:id="rId13"/>
    <p:sldId id="289" r:id="rId14"/>
    <p:sldId id="288" r:id="rId15"/>
    <p:sldId id="290" r:id="rId16"/>
    <p:sldId id="291" r:id="rId17"/>
    <p:sldId id="265" r:id="rId18"/>
    <p:sldId id="266" r:id="rId19"/>
    <p:sldId id="268" r:id="rId20"/>
    <p:sldId id="292" r:id="rId21"/>
    <p:sldId id="293" r:id="rId22"/>
    <p:sldId id="294" r:id="rId23"/>
    <p:sldId id="295" r:id="rId24"/>
    <p:sldId id="296" r:id="rId25"/>
    <p:sldId id="281"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0"/>
  </p:normalViewPr>
  <p:slideViewPr>
    <p:cSldViewPr snapToGrid="0" snapToObjects="1">
      <p:cViewPr varScale="1">
        <p:scale>
          <a:sx n="57" d="100"/>
          <a:sy n="57" d="100"/>
        </p:scale>
        <p:origin x="-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8CD9A-3756-0942-997F-A8919A47D7EF}" type="datetimeFigureOut">
              <a:rPr lang="en-US" smtClean="0"/>
              <a:t>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E2C55-4575-6D4F-B3A7-1EF3A33A8142}" type="slidenum">
              <a:rPr lang="en-US" smtClean="0"/>
              <a:t>‹#›</a:t>
            </a:fld>
            <a:endParaRPr lang="en-US"/>
          </a:p>
        </p:txBody>
      </p:sp>
    </p:spTree>
    <p:extLst>
      <p:ext uri="{BB962C8B-B14F-4D97-AF65-F5344CB8AC3E}">
        <p14:creationId xmlns:p14="http://schemas.microsoft.com/office/powerpoint/2010/main" val="37107219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4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13" name="Shape 13"/>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r>
              <a:rPr lang="en-US" smtClean="0"/>
              <a:t>Click to edit Master subtitle style</a:t>
            </a:r>
            <a:endParaRPr/>
          </a:p>
        </p:txBody>
      </p:sp>
      <p:sp>
        <p:nvSpPr>
          <p:cNvPr id="14" name="Shape 1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15" name="Shape 15"/>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16" name="Shape 16"/>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70" name="Shape 70"/>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71" name="Shape 7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72" name="Shape 7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73" name="Shape 7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76" name="Shape 76"/>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77" name="Shape 7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78" name="Shape 7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79" name="Shape 7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19" name="Shape 19"/>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20" name="Shape 2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21" name="Shape 2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22" name="Shape 2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25" name="Shape 2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26" name="Shape 2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27" name="Shape 2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28" name="Shape 2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29" name="Shape 2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32" name="Shape 3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33" name="Shape 3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34" name="Shape 3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37" name="Shape 37"/>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pPr lvl="0"/>
            <a:r>
              <a:rPr lang="en-US" smtClean="0"/>
              <a:t>Click to edit Master text styles</a:t>
            </a:r>
          </a:p>
        </p:txBody>
      </p:sp>
      <p:sp>
        <p:nvSpPr>
          <p:cNvPr id="38" name="Shape 38"/>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39" name="Shape 39"/>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40" name="Shape 40"/>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43" name="Shape 43"/>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4" name="Shape 44"/>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5" name="Shape 45"/>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6" name="Shape 46"/>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7" name="Shape 4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48" name="Shape 4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49" name="Shape 4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56" name="Shape 56"/>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57" name="Shape 57"/>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58" name="Shape 58"/>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59" name="Shape 59"/>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60" name="Shape 60"/>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63" name="Shape 63"/>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smtClean="0"/>
              <a:t>Drag picture to placeholder or click icon to add</a:t>
            </a:r>
            <a:endParaRPr/>
          </a:p>
        </p:txBody>
      </p:sp>
      <p:sp>
        <p:nvSpPr>
          <p:cNvPr id="64" name="Shape 64"/>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65" name="Shape 6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66" name="Shape 6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67" name="Shape 6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74000">
              <a:srgbClr val="FFFFFF"/>
            </a:gs>
            <a:gs pos="80000">
              <a:srgbClr val="F7C4A1"/>
            </a:gs>
            <a:gs pos="100000">
              <a:srgbClr val="FAD7BE"/>
            </a:gs>
          </a:gsLst>
          <a:lin ang="270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513B2243-80ED-9B4A-9649-4066989708AA}" type="datetimeFigureOut">
              <a:rPr lang="en-US" smtClean="0"/>
              <a:t>2/1/18</a:t>
            </a:fld>
            <a:endParaRPr lang="en-US"/>
          </a:p>
        </p:txBody>
      </p:sp>
      <p:sp>
        <p:nvSpPr>
          <p:cNvPr id="9" name="Shape 9"/>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10" name="Shape 10"/>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fld id="{1671CD9E-588D-B34D-9B87-05F582752F65}" type="slidenum">
              <a:rPr lang="en-US" smtClean="0"/>
              <a:t>‹#›</a:t>
            </a:fld>
            <a:endParaRPr lang="en-US"/>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467505"/>
            <a:ext cx="6858000" cy="2798762"/>
          </a:xfrm>
        </p:spPr>
        <p:txBody>
          <a:bodyPr/>
          <a:lstStyle/>
          <a:p>
            <a:r>
              <a:rPr lang="en-US" sz="4800" b="1" dirty="0" smtClean="0">
                <a:solidFill>
                  <a:srgbClr val="FF0000"/>
                </a:solidFill>
              </a:rPr>
              <a:t>Let’s Meet the People Behind the Show!</a:t>
            </a:r>
            <a:endParaRPr lang="en-US" sz="4800" b="1" dirty="0">
              <a:solidFill>
                <a:srgbClr val="FF0000"/>
              </a:solidFill>
            </a:endParaRPr>
          </a:p>
        </p:txBody>
      </p:sp>
      <p:pic>
        <p:nvPicPr>
          <p:cNvPr id="4" name="Shape 86"/>
          <p:cNvPicPr preferRelativeResize="0"/>
          <p:nvPr/>
        </p:nvPicPr>
        <p:blipFill rotWithShape="1">
          <a:blip r:embed="rId2">
            <a:alphaModFix/>
          </a:blip>
          <a:srcRect/>
          <a:stretch/>
        </p:blipFill>
        <p:spPr>
          <a:xfrm>
            <a:off x="0" y="73585"/>
            <a:ext cx="4017611" cy="2603217"/>
          </a:xfrm>
          <a:prstGeom prst="rect">
            <a:avLst/>
          </a:prstGeom>
          <a:noFill/>
          <a:ln>
            <a:noFill/>
          </a:ln>
        </p:spPr>
      </p:pic>
    </p:spTree>
    <p:extLst>
      <p:ext uri="{BB962C8B-B14F-4D97-AF65-F5344CB8AC3E}">
        <p14:creationId xmlns:p14="http://schemas.microsoft.com/office/powerpoint/2010/main" val="6075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682" y="1228398"/>
            <a:ext cx="7732637" cy="4401205"/>
          </a:xfrm>
          <a:prstGeom prst="rect">
            <a:avLst/>
          </a:prstGeom>
          <a:noFill/>
        </p:spPr>
        <p:txBody>
          <a:bodyPr wrap="square" rtlCol="0">
            <a:spAutoFit/>
          </a:bodyPr>
          <a:lstStyle/>
          <a:p>
            <a:pPr algn="ctr"/>
            <a:r>
              <a:rPr lang="en-US" sz="2800" b="1" dirty="0" smtClean="0">
                <a:latin typeface="Calibri"/>
                <a:cs typeface="Calibri"/>
              </a:rPr>
              <a:t>Before we explore Britten’s </a:t>
            </a:r>
            <a:r>
              <a:rPr lang="en-US" sz="2800" b="1" i="1" dirty="0" smtClean="0">
                <a:latin typeface="Calibri"/>
                <a:cs typeface="Calibri"/>
              </a:rPr>
              <a:t>A Young Person’s Guide to the Orchestra, </a:t>
            </a:r>
            <a:r>
              <a:rPr lang="en-US" sz="2800" b="1" dirty="0" smtClean="0">
                <a:latin typeface="Calibri"/>
                <a:cs typeface="Calibri"/>
              </a:rPr>
              <a:t>we will first listen to another one of his pieces in order to understand what his music sounds like. This piece is from his famous opera, </a:t>
            </a:r>
            <a:r>
              <a:rPr lang="en-US" sz="2800" b="1" i="1" dirty="0" smtClean="0">
                <a:latin typeface="Calibri"/>
                <a:cs typeface="Calibri"/>
              </a:rPr>
              <a:t>Peter Grimes</a:t>
            </a:r>
            <a:r>
              <a:rPr lang="en-US" sz="2800" b="1" dirty="0" smtClean="0">
                <a:latin typeface="Calibri"/>
                <a:cs typeface="Calibri"/>
              </a:rPr>
              <a:t>, and is </a:t>
            </a:r>
            <a:r>
              <a:rPr lang="en-US" sz="2800" b="1" dirty="0" smtClean="0">
                <a:latin typeface="Calibri"/>
                <a:cs typeface="Calibri"/>
              </a:rPr>
              <a:t>part of a group of pieces called </a:t>
            </a:r>
            <a:r>
              <a:rPr lang="en-US" sz="2800" b="1" dirty="0" smtClean="0">
                <a:latin typeface="Calibri"/>
                <a:cs typeface="Calibri"/>
              </a:rPr>
              <a:t>“Four Sea Interludes.”</a:t>
            </a:r>
          </a:p>
          <a:p>
            <a:pPr algn="ctr"/>
            <a:endParaRPr lang="en-US" sz="2800" b="1" dirty="0">
              <a:latin typeface="Calibri"/>
              <a:cs typeface="Calibri"/>
            </a:endParaRPr>
          </a:p>
          <a:p>
            <a:pPr algn="ctr"/>
            <a:r>
              <a:rPr lang="en-US" sz="2800" b="1" dirty="0" smtClean="0">
                <a:latin typeface="Calibri"/>
                <a:cs typeface="Calibri"/>
              </a:rPr>
              <a:t>While listening, think about what the music represents. What is the weather like? Can you hear the ocean? What instruments do you hear? </a:t>
            </a:r>
            <a:endParaRPr lang="en-US" sz="2800" b="1" dirty="0">
              <a:latin typeface="Calibri"/>
              <a:cs typeface="Calibri"/>
            </a:endParaRPr>
          </a:p>
        </p:txBody>
      </p:sp>
    </p:spTree>
    <p:extLst>
      <p:ext uri="{BB962C8B-B14F-4D97-AF65-F5344CB8AC3E}">
        <p14:creationId xmlns:p14="http://schemas.microsoft.com/office/powerpoint/2010/main" val="9898535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r Sea Interlud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55" y="392545"/>
            <a:ext cx="7315200" cy="5486400"/>
          </a:xfrm>
          <a:prstGeom prst="rect">
            <a:avLst/>
          </a:prstGeom>
        </p:spPr>
      </p:pic>
      <p:sp>
        <p:nvSpPr>
          <p:cNvPr id="3" name="TextBox 2"/>
          <p:cNvSpPr txBox="1"/>
          <p:nvPr/>
        </p:nvSpPr>
        <p:spPr>
          <a:xfrm>
            <a:off x="3431437" y="6261894"/>
            <a:ext cx="5233223" cy="369332"/>
          </a:xfrm>
          <a:prstGeom prst="rect">
            <a:avLst/>
          </a:prstGeom>
          <a:noFill/>
        </p:spPr>
        <p:txBody>
          <a:bodyPr wrap="none" rtlCol="0">
            <a:spAutoFit/>
          </a:bodyPr>
          <a:lstStyle/>
          <a:p>
            <a:r>
              <a:rPr lang="en-US" dirty="0"/>
              <a:t>https://</a:t>
            </a:r>
            <a:r>
              <a:rPr lang="en-US" dirty="0" err="1"/>
              <a:t>www.youtube.com</a:t>
            </a:r>
            <a:r>
              <a:rPr lang="en-US" dirty="0"/>
              <a:t>/</a:t>
            </a:r>
            <a:r>
              <a:rPr lang="en-US" dirty="0" err="1"/>
              <a:t>watch?v</a:t>
            </a:r>
            <a:r>
              <a:rPr lang="en-US" dirty="0"/>
              <a:t>=2X7JDvTarqQ</a:t>
            </a:r>
          </a:p>
        </p:txBody>
      </p:sp>
    </p:spTree>
    <p:extLst>
      <p:ext uri="{BB962C8B-B14F-4D97-AF65-F5344CB8AC3E}">
        <p14:creationId xmlns:p14="http://schemas.microsoft.com/office/powerpoint/2010/main" val="25026384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ng Person's Guide.jpg"/>
          <p:cNvPicPr>
            <a:picLocks noChangeAspect="1"/>
          </p:cNvPicPr>
          <p:nvPr/>
        </p:nvPicPr>
        <p:blipFill rotWithShape="1">
          <a:blip r:embed="rId2">
            <a:extLst>
              <a:ext uri="{28A0092B-C50C-407E-A947-70E740481C1C}">
                <a14:useLocalDpi xmlns:a14="http://schemas.microsoft.com/office/drawing/2010/main" val="0"/>
              </a:ext>
            </a:extLst>
          </a:blip>
          <a:srcRect b="21624"/>
          <a:stretch/>
        </p:blipFill>
        <p:spPr>
          <a:xfrm>
            <a:off x="1305560" y="368299"/>
            <a:ext cx="6532880" cy="3838166"/>
          </a:xfrm>
          <a:prstGeom prst="rect">
            <a:avLst/>
          </a:prstGeom>
        </p:spPr>
      </p:pic>
      <p:sp>
        <p:nvSpPr>
          <p:cNvPr id="6" name="TextBox 5"/>
          <p:cNvSpPr txBox="1"/>
          <p:nvPr/>
        </p:nvSpPr>
        <p:spPr>
          <a:xfrm>
            <a:off x="612820" y="4273317"/>
            <a:ext cx="7876645" cy="2308324"/>
          </a:xfrm>
          <a:prstGeom prst="rect">
            <a:avLst/>
          </a:prstGeom>
          <a:noFill/>
        </p:spPr>
        <p:txBody>
          <a:bodyPr wrap="square" rtlCol="0">
            <a:spAutoFit/>
          </a:bodyPr>
          <a:lstStyle/>
          <a:p>
            <a:pPr algn="ctr"/>
            <a:r>
              <a:rPr lang="en-US" sz="2400" b="1" dirty="0" smtClean="0">
                <a:latin typeface="Calibri"/>
                <a:cs typeface="Calibri"/>
              </a:rPr>
              <a:t>Britten composed </a:t>
            </a:r>
            <a:r>
              <a:rPr lang="en-US" sz="2400" b="1" i="1" dirty="0" smtClean="0">
                <a:latin typeface="Calibri"/>
                <a:cs typeface="Calibri"/>
              </a:rPr>
              <a:t>A Young Person’s Guide to the Orchestra </a:t>
            </a:r>
            <a:r>
              <a:rPr lang="en-US" sz="2400" b="1" dirty="0" smtClean="0">
                <a:latin typeface="Calibri"/>
                <a:cs typeface="Calibri"/>
              </a:rPr>
              <a:t>in 1945, and, like </a:t>
            </a:r>
            <a:r>
              <a:rPr lang="en-US" sz="2400" b="1" i="1" dirty="0" smtClean="0">
                <a:latin typeface="Calibri"/>
                <a:cs typeface="Calibri"/>
              </a:rPr>
              <a:t>Peter Grimes</a:t>
            </a:r>
            <a:r>
              <a:rPr lang="en-US" sz="2400" b="1" dirty="0" smtClean="0">
                <a:latin typeface="Calibri"/>
                <a:cs typeface="Calibri"/>
              </a:rPr>
              <a:t>, it </a:t>
            </a:r>
            <a:r>
              <a:rPr lang="en-US" sz="2400" b="1" dirty="0" smtClean="0">
                <a:latin typeface="Calibri"/>
                <a:cs typeface="Calibri"/>
              </a:rPr>
              <a:t>is one of his most famous pieces of music</a:t>
            </a:r>
            <a:r>
              <a:rPr lang="en-US" sz="2400" b="1" i="1" dirty="0" smtClean="0">
                <a:latin typeface="Calibri"/>
                <a:cs typeface="Calibri"/>
              </a:rPr>
              <a:t>. </a:t>
            </a:r>
            <a:r>
              <a:rPr lang="en-US" sz="2400" b="1" dirty="0" smtClean="0">
                <a:latin typeface="Calibri"/>
                <a:cs typeface="Calibri"/>
              </a:rPr>
              <a:t>You will hear the TSO play it when you attend the performance. </a:t>
            </a:r>
            <a:r>
              <a:rPr lang="en-US" sz="2400" b="1" i="1" dirty="0" smtClean="0">
                <a:latin typeface="Calibri"/>
                <a:cs typeface="Calibri"/>
              </a:rPr>
              <a:t>A Young Person’s Guide</a:t>
            </a:r>
            <a:r>
              <a:rPr lang="en-US" sz="2400" b="1" dirty="0" smtClean="0">
                <a:latin typeface="Calibri"/>
                <a:cs typeface="Calibri"/>
              </a:rPr>
              <a:t> is a type of music called a “Theme and Variations.” Let’s learn about this!</a:t>
            </a:r>
            <a:endParaRPr lang="en-US" sz="2400" b="1" dirty="0">
              <a:latin typeface="Calibri"/>
              <a:cs typeface="Calibri"/>
            </a:endParaRPr>
          </a:p>
        </p:txBody>
      </p:sp>
    </p:spTree>
    <p:extLst>
      <p:ext uri="{BB962C8B-B14F-4D97-AF65-F5344CB8AC3E}">
        <p14:creationId xmlns:p14="http://schemas.microsoft.com/office/powerpoint/2010/main" val="66477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682" y="448447"/>
            <a:ext cx="7732637" cy="6001642"/>
          </a:xfrm>
          <a:prstGeom prst="rect">
            <a:avLst/>
          </a:prstGeom>
          <a:noFill/>
        </p:spPr>
        <p:txBody>
          <a:bodyPr wrap="square" rtlCol="0">
            <a:spAutoFit/>
          </a:bodyPr>
          <a:lstStyle/>
          <a:p>
            <a:pPr algn="ctr"/>
            <a:r>
              <a:rPr lang="en-US" sz="3200" b="1" dirty="0">
                <a:latin typeface="Calibri"/>
                <a:cs typeface="Calibri"/>
              </a:rPr>
              <a:t>A “Theme and Variations” is a type of music that starts with a simple musical theme – a melody that you can hum along to – and uses the theme to make new melodies. </a:t>
            </a:r>
            <a:endParaRPr lang="en-US" sz="3200" b="1" dirty="0" smtClean="0">
              <a:latin typeface="Calibri"/>
              <a:cs typeface="Calibri"/>
            </a:endParaRPr>
          </a:p>
          <a:p>
            <a:pPr algn="ctr"/>
            <a:endParaRPr lang="en-US" sz="3200" b="1" dirty="0">
              <a:latin typeface="Calibri"/>
              <a:cs typeface="Calibri"/>
            </a:endParaRPr>
          </a:p>
          <a:p>
            <a:pPr algn="ctr"/>
            <a:r>
              <a:rPr lang="en-US" sz="3200" b="1" dirty="0" smtClean="0">
                <a:latin typeface="Calibri"/>
                <a:cs typeface="Calibri"/>
              </a:rPr>
              <a:t>Sometimes</a:t>
            </a:r>
            <a:r>
              <a:rPr lang="en-US" sz="3200" b="1" dirty="0">
                <a:latin typeface="Calibri"/>
                <a:cs typeface="Calibri"/>
              </a:rPr>
              <a:t>, </a:t>
            </a:r>
            <a:r>
              <a:rPr lang="en-US" sz="3200" b="1" dirty="0" smtClean="0">
                <a:latin typeface="Calibri"/>
                <a:cs typeface="Calibri"/>
              </a:rPr>
              <a:t>the new music turns the theme backwards</a:t>
            </a:r>
            <a:r>
              <a:rPr lang="en-US" sz="3200" b="1" dirty="0">
                <a:latin typeface="Calibri"/>
                <a:cs typeface="Calibri"/>
              </a:rPr>
              <a:t>, is softer or louder than the theme, </a:t>
            </a:r>
            <a:r>
              <a:rPr lang="en-US" sz="3200" b="1" dirty="0" smtClean="0">
                <a:latin typeface="Calibri"/>
                <a:cs typeface="Calibri"/>
              </a:rPr>
              <a:t>or uses different instruments than the theme. It is sort of like putting a set of blocks on a table, and then moving them around and rearranging them in different ways. </a:t>
            </a:r>
            <a:endParaRPr lang="en-US" sz="3200" b="1" dirty="0">
              <a:latin typeface="Calibri"/>
              <a:cs typeface="Calibri"/>
            </a:endParaRPr>
          </a:p>
        </p:txBody>
      </p:sp>
    </p:spTree>
    <p:extLst>
      <p:ext uri="{BB962C8B-B14F-4D97-AF65-F5344CB8AC3E}">
        <p14:creationId xmlns:p14="http://schemas.microsoft.com/office/powerpoint/2010/main" val="366690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43" y="829926"/>
            <a:ext cx="4136646" cy="5262980"/>
          </a:xfrm>
          <a:prstGeom prst="rect">
            <a:avLst/>
          </a:prstGeom>
          <a:noFill/>
        </p:spPr>
        <p:txBody>
          <a:bodyPr wrap="square" rtlCol="0">
            <a:spAutoFit/>
          </a:bodyPr>
          <a:lstStyle/>
          <a:p>
            <a:pPr algn="ctr"/>
            <a:r>
              <a:rPr lang="en-US" sz="2800" b="1" dirty="0" smtClean="0">
                <a:latin typeface="Calibri"/>
                <a:cs typeface="Calibri"/>
              </a:rPr>
              <a:t>The theme Britten uses in </a:t>
            </a:r>
            <a:r>
              <a:rPr lang="en-US" sz="2800" b="1" i="1" dirty="0" smtClean="0">
                <a:latin typeface="Calibri"/>
                <a:cs typeface="Calibri"/>
              </a:rPr>
              <a:t>A Young Person’s Guide to the Orchestra</a:t>
            </a:r>
            <a:r>
              <a:rPr lang="en-US" sz="2800" b="1" dirty="0" smtClean="0">
                <a:latin typeface="Calibri"/>
                <a:cs typeface="Calibri"/>
              </a:rPr>
              <a:t> was actually written by a different composer named Henry Purcell. Purcell was alive in the 1600s – well before Britten lived and worked – but, like Britten, was very famous and well known for his operas. Let’s listen to the theme now!</a:t>
            </a:r>
            <a:endParaRPr lang="en-US" sz="2800" b="1" dirty="0">
              <a:latin typeface="Calibri"/>
              <a:cs typeface="Calibri"/>
            </a:endParaRPr>
          </a:p>
        </p:txBody>
      </p:sp>
      <p:pic>
        <p:nvPicPr>
          <p:cNvPr id="6" name="Picture 5" descr="Henry Purce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70" y="794769"/>
            <a:ext cx="3968750" cy="5238750"/>
          </a:xfrm>
          <a:prstGeom prst="rect">
            <a:avLst/>
          </a:prstGeom>
        </p:spPr>
      </p:pic>
    </p:spTree>
    <p:extLst>
      <p:ext uri="{BB962C8B-B14F-4D97-AF65-F5344CB8AC3E}">
        <p14:creationId xmlns:p14="http://schemas.microsoft.com/office/powerpoint/2010/main" val="414486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me.png"/>
          <p:cNvPicPr>
            <a:picLocks noChangeAspect="1"/>
          </p:cNvPicPr>
          <p:nvPr/>
        </p:nvPicPr>
        <p:blipFill rotWithShape="1">
          <a:blip r:embed="rId2">
            <a:extLst>
              <a:ext uri="{28A0092B-C50C-407E-A947-70E740481C1C}">
                <a14:useLocalDpi xmlns:a14="http://schemas.microsoft.com/office/drawing/2010/main" val="0"/>
              </a:ext>
            </a:extLst>
          </a:blip>
          <a:srcRect l="10112" t="12818" r="9776" b="24485"/>
          <a:stretch/>
        </p:blipFill>
        <p:spPr>
          <a:xfrm>
            <a:off x="588818" y="1350818"/>
            <a:ext cx="7966365" cy="4156364"/>
          </a:xfrm>
          <a:prstGeom prst="rect">
            <a:avLst/>
          </a:prstGeom>
        </p:spPr>
      </p:pic>
      <p:sp>
        <p:nvSpPr>
          <p:cNvPr id="5" name="TextBox 4"/>
          <p:cNvSpPr txBox="1"/>
          <p:nvPr/>
        </p:nvSpPr>
        <p:spPr>
          <a:xfrm>
            <a:off x="2909455" y="5957455"/>
            <a:ext cx="5468164" cy="369332"/>
          </a:xfrm>
          <a:prstGeom prst="rect">
            <a:avLst/>
          </a:prstGeom>
          <a:noFill/>
        </p:spPr>
        <p:txBody>
          <a:bodyPr wrap="none" rtlCol="0">
            <a:spAutoFit/>
          </a:bodyPr>
          <a:lstStyle/>
          <a:p>
            <a:r>
              <a:rPr lang="en-US" dirty="0"/>
              <a:t>https://</a:t>
            </a:r>
            <a:r>
              <a:rPr lang="en-US" dirty="0" err="1"/>
              <a:t>www.youtube.com</a:t>
            </a:r>
            <a:r>
              <a:rPr lang="en-US" dirty="0"/>
              <a:t>/</a:t>
            </a:r>
            <a:r>
              <a:rPr lang="en-US" dirty="0" err="1"/>
              <a:t>watch?v</a:t>
            </a:r>
            <a:r>
              <a:rPr lang="en-US" dirty="0"/>
              <a:t>=</a:t>
            </a:r>
            <a:r>
              <a:rPr lang="en-US" dirty="0" err="1"/>
              <a:t>QNOTFuGhQgc</a:t>
            </a:r>
            <a:endParaRPr lang="en-US" dirty="0"/>
          </a:p>
        </p:txBody>
      </p:sp>
    </p:spTree>
    <p:extLst>
      <p:ext uri="{BB962C8B-B14F-4D97-AF65-F5344CB8AC3E}">
        <p14:creationId xmlns:p14="http://schemas.microsoft.com/office/powerpoint/2010/main" val="100626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359" y="4721490"/>
            <a:ext cx="8288926" cy="1569660"/>
          </a:xfrm>
          <a:prstGeom prst="rect">
            <a:avLst/>
          </a:prstGeom>
        </p:spPr>
        <p:txBody>
          <a:bodyPr wrap="square">
            <a:spAutoFit/>
          </a:bodyPr>
          <a:lstStyle/>
          <a:p>
            <a:pPr algn="ctr"/>
            <a:r>
              <a:rPr lang="en-US" sz="3200" b="1" dirty="0" smtClean="0">
                <a:latin typeface="Calibri"/>
                <a:cs typeface="Calibri"/>
              </a:rPr>
              <a:t>When you attend the TSO concert, you will hear how Benjamin Britten rearranges this theme in many different ways! </a:t>
            </a:r>
            <a:endParaRPr lang="en-US" sz="3200" b="1" dirty="0">
              <a:latin typeface="Calibri"/>
              <a:cs typeface="Calibri"/>
            </a:endParaRPr>
          </a:p>
        </p:txBody>
      </p:sp>
      <p:pic>
        <p:nvPicPr>
          <p:cNvPr id="5" name="Picture 4" descr="Young Person's Guide.jpg"/>
          <p:cNvPicPr>
            <a:picLocks noChangeAspect="1"/>
          </p:cNvPicPr>
          <p:nvPr/>
        </p:nvPicPr>
        <p:blipFill rotWithShape="1">
          <a:blip r:embed="rId2">
            <a:extLst>
              <a:ext uri="{28A0092B-C50C-407E-A947-70E740481C1C}">
                <a14:useLocalDpi xmlns:a14="http://schemas.microsoft.com/office/drawing/2010/main" val="0"/>
              </a:ext>
            </a:extLst>
          </a:blip>
          <a:srcRect b="21624"/>
          <a:stretch/>
        </p:blipFill>
        <p:spPr>
          <a:xfrm>
            <a:off x="1305560" y="680280"/>
            <a:ext cx="6532880" cy="3838166"/>
          </a:xfrm>
          <a:prstGeom prst="rect">
            <a:avLst/>
          </a:prstGeom>
        </p:spPr>
      </p:pic>
    </p:spTree>
    <p:extLst>
      <p:ext uri="{BB962C8B-B14F-4D97-AF65-F5344CB8AC3E}">
        <p14:creationId xmlns:p14="http://schemas.microsoft.com/office/powerpoint/2010/main" val="24902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7278" y="243384"/>
            <a:ext cx="3189445" cy="769441"/>
          </a:xfrm>
          <a:prstGeom prst="rect">
            <a:avLst/>
          </a:prstGeom>
          <a:noFill/>
        </p:spPr>
        <p:txBody>
          <a:bodyPr wrap="none" rtlCol="0">
            <a:spAutoFit/>
          </a:bodyPr>
          <a:lstStyle/>
          <a:p>
            <a:pPr algn="dist"/>
            <a:r>
              <a:rPr lang="en-US" sz="4400" b="1" dirty="0" err="1" smtClean="0">
                <a:solidFill>
                  <a:srgbClr val="FF0000"/>
                </a:solidFill>
                <a:latin typeface="Calibri"/>
                <a:cs typeface="Calibri"/>
              </a:rPr>
              <a:t>Edvard</a:t>
            </a:r>
            <a:r>
              <a:rPr lang="en-US" sz="4400" b="1" dirty="0" smtClean="0">
                <a:solidFill>
                  <a:srgbClr val="FF0000"/>
                </a:solidFill>
                <a:latin typeface="Calibri"/>
                <a:cs typeface="Calibri"/>
              </a:rPr>
              <a:t> Grieg</a:t>
            </a:r>
            <a:endParaRPr lang="en-US" sz="4400" b="1" dirty="0">
              <a:solidFill>
                <a:srgbClr val="FF0000"/>
              </a:solidFill>
              <a:latin typeface="Calibri"/>
              <a:cs typeface="Calibri"/>
            </a:endParaRPr>
          </a:p>
        </p:txBody>
      </p:sp>
      <p:pic>
        <p:nvPicPr>
          <p:cNvPr id="2" name="Picture 1" descr="Edvard Grieg portra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257952"/>
            <a:ext cx="3657600" cy="5143500"/>
          </a:xfrm>
          <a:prstGeom prst="rect">
            <a:avLst/>
          </a:prstGeom>
        </p:spPr>
      </p:pic>
    </p:spTree>
    <p:extLst>
      <p:ext uri="{BB962C8B-B14F-4D97-AF65-F5344CB8AC3E}">
        <p14:creationId xmlns:p14="http://schemas.microsoft.com/office/powerpoint/2010/main" val="353591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8339" y="469998"/>
            <a:ext cx="4350394" cy="6124754"/>
          </a:xfrm>
          <a:prstGeom prst="rect">
            <a:avLst/>
          </a:prstGeom>
          <a:noFill/>
        </p:spPr>
        <p:txBody>
          <a:bodyPr wrap="square" rtlCol="0">
            <a:spAutoFit/>
          </a:bodyPr>
          <a:lstStyle/>
          <a:p>
            <a:pPr algn="ctr"/>
            <a:r>
              <a:rPr lang="en-US" sz="2800" b="1" dirty="0" err="1" smtClean="0">
                <a:latin typeface="Calibri"/>
                <a:cs typeface="Calibri"/>
              </a:rPr>
              <a:t>Edvard</a:t>
            </a:r>
            <a:r>
              <a:rPr lang="en-US" sz="2800" b="1" dirty="0" smtClean="0">
                <a:latin typeface="Calibri"/>
                <a:cs typeface="Calibri"/>
              </a:rPr>
              <a:t> Grieg was a composer from Norway who lived from 1843 to 1907. His main instrument was the piano, and he often used folk music from his country as inspiration for his music. One of his most famous pieces is the </a:t>
            </a:r>
            <a:r>
              <a:rPr lang="en-US" sz="2800" b="1" i="1" dirty="0" smtClean="0">
                <a:latin typeface="Calibri"/>
                <a:cs typeface="Calibri"/>
              </a:rPr>
              <a:t>Peer </a:t>
            </a:r>
            <a:r>
              <a:rPr lang="en-US" sz="2800" b="1" i="1" dirty="0" err="1" smtClean="0">
                <a:latin typeface="Calibri"/>
                <a:cs typeface="Calibri"/>
              </a:rPr>
              <a:t>Gynt</a:t>
            </a:r>
            <a:r>
              <a:rPr lang="en-US" sz="2800" b="1" i="1" dirty="0" smtClean="0">
                <a:latin typeface="Calibri"/>
                <a:cs typeface="Calibri"/>
              </a:rPr>
              <a:t> Suite</a:t>
            </a:r>
            <a:r>
              <a:rPr lang="en-US" sz="2800" b="1" dirty="0" smtClean="0">
                <a:latin typeface="Calibri"/>
                <a:cs typeface="Calibri"/>
              </a:rPr>
              <a:t>. You will hear a selection </a:t>
            </a:r>
            <a:r>
              <a:rPr lang="en-US" sz="2800" b="1" dirty="0" smtClean="0">
                <a:latin typeface="Calibri"/>
                <a:cs typeface="Calibri"/>
              </a:rPr>
              <a:t>from</a:t>
            </a:r>
            <a:r>
              <a:rPr lang="en-US" sz="2800" b="1" dirty="0" smtClean="0">
                <a:latin typeface="Calibri"/>
                <a:cs typeface="Calibri"/>
              </a:rPr>
              <a:t> </a:t>
            </a:r>
            <a:r>
              <a:rPr lang="en-US" sz="2800" b="1" dirty="0" smtClean="0">
                <a:latin typeface="Calibri"/>
                <a:cs typeface="Calibri"/>
              </a:rPr>
              <a:t>this music, called “In the Hall of the Mountain King,” at the TSO concert! </a:t>
            </a:r>
            <a:endParaRPr lang="en-US" sz="2800" b="1" dirty="0">
              <a:latin typeface="Calibri"/>
              <a:cs typeface="Calibri"/>
            </a:endParaRPr>
          </a:p>
        </p:txBody>
      </p:sp>
      <p:pic>
        <p:nvPicPr>
          <p:cNvPr id="2" name="Picture 1" descr="Grieg at pia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87" y="1198289"/>
            <a:ext cx="3360420" cy="4681728"/>
          </a:xfrm>
          <a:prstGeom prst="rect">
            <a:avLst/>
          </a:prstGeom>
        </p:spPr>
      </p:pic>
    </p:spTree>
    <p:extLst>
      <p:ext uri="{BB962C8B-B14F-4D97-AF65-F5344CB8AC3E}">
        <p14:creationId xmlns:p14="http://schemas.microsoft.com/office/powerpoint/2010/main" val="322960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1548" y="276646"/>
            <a:ext cx="2740905" cy="1384995"/>
          </a:xfrm>
          <a:prstGeom prst="rect">
            <a:avLst/>
          </a:prstGeom>
          <a:noFill/>
        </p:spPr>
        <p:txBody>
          <a:bodyPr wrap="none" rtlCol="0">
            <a:spAutoFit/>
          </a:bodyPr>
          <a:lstStyle/>
          <a:p>
            <a:r>
              <a:rPr lang="en-US" sz="4400" b="1" dirty="0" smtClean="0">
                <a:solidFill>
                  <a:srgbClr val="FF0000"/>
                </a:solidFill>
                <a:latin typeface="Calibri"/>
                <a:cs typeface="Calibri"/>
              </a:rPr>
              <a:t>Adam </a:t>
            </a:r>
            <a:r>
              <a:rPr lang="en-US" sz="4400" b="1" dirty="0" err="1" smtClean="0">
                <a:solidFill>
                  <a:srgbClr val="FF0000"/>
                </a:solidFill>
                <a:latin typeface="Calibri"/>
                <a:cs typeface="Calibri"/>
              </a:rPr>
              <a:t>Flatt</a:t>
            </a:r>
            <a:endParaRPr lang="en-US" sz="4400" b="1" dirty="0" smtClean="0">
              <a:solidFill>
                <a:srgbClr val="FF0000"/>
              </a:solidFill>
              <a:latin typeface="Calibri"/>
              <a:cs typeface="Calibri"/>
            </a:endParaRPr>
          </a:p>
          <a:p>
            <a:endParaRPr lang="en-US" sz="4000" b="1" dirty="0">
              <a:solidFill>
                <a:srgbClr val="FF0000"/>
              </a:solidFill>
              <a:latin typeface="Calibri"/>
              <a:cs typeface="Calibri"/>
            </a:endParaRPr>
          </a:p>
        </p:txBody>
      </p:sp>
      <p:pic>
        <p:nvPicPr>
          <p:cNvPr id="3" name="Picture 2" descr="Adam Flat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4572000" cy="5715000"/>
          </a:xfrm>
          <a:prstGeom prst="rect">
            <a:avLst/>
          </a:prstGeom>
        </p:spPr>
      </p:pic>
    </p:spTree>
    <p:extLst>
      <p:ext uri="{BB962C8B-B14F-4D97-AF65-F5344CB8AC3E}">
        <p14:creationId xmlns:p14="http://schemas.microsoft.com/office/powerpoint/2010/main" val="253070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4823" y="628105"/>
            <a:ext cx="4150996" cy="769441"/>
          </a:xfrm>
          <a:prstGeom prst="rect">
            <a:avLst/>
          </a:prstGeom>
          <a:noFill/>
        </p:spPr>
        <p:txBody>
          <a:bodyPr wrap="none" rtlCol="0">
            <a:spAutoFit/>
          </a:bodyPr>
          <a:lstStyle/>
          <a:p>
            <a:pPr algn="dist"/>
            <a:r>
              <a:rPr lang="en-US" sz="4400" b="1" dirty="0" smtClean="0">
                <a:solidFill>
                  <a:srgbClr val="FF0000"/>
                </a:solidFill>
                <a:latin typeface="Calibri"/>
                <a:cs typeface="Calibri"/>
              </a:rPr>
              <a:t>Benjamin Britten</a:t>
            </a:r>
            <a:endParaRPr lang="en-US" sz="4400" b="1" dirty="0">
              <a:solidFill>
                <a:srgbClr val="FF0000"/>
              </a:solidFill>
              <a:latin typeface="Calibri"/>
              <a:cs typeface="Calibri"/>
            </a:endParaRPr>
          </a:p>
        </p:txBody>
      </p:sp>
      <p:pic>
        <p:nvPicPr>
          <p:cNvPr id="2" name="Picture 1" descr="Britten portrait 1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581" y="2179118"/>
            <a:ext cx="5852160" cy="3291840"/>
          </a:xfrm>
          <a:prstGeom prst="rect">
            <a:avLst/>
          </a:prstGeom>
        </p:spPr>
      </p:pic>
    </p:spTree>
    <p:extLst>
      <p:ext uri="{BB962C8B-B14F-4D97-AF65-F5344CB8AC3E}">
        <p14:creationId xmlns:p14="http://schemas.microsoft.com/office/powerpoint/2010/main" val="163569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1605" y="985916"/>
            <a:ext cx="4136646" cy="4832093"/>
          </a:xfrm>
          <a:prstGeom prst="rect">
            <a:avLst/>
          </a:prstGeom>
          <a:noFill/>
        </p:spPr>
        <p:txBody>
          <a:bodyPr wrap="square" rtlCol="0">
            <a:spAutoFit/>
          </a:bodyPr>
          <a:lstStyle/>
          <a:p>
            <a:pPr algn="ctr"/>
            <a:r>
              <a:rPr lang="en-US" sz="2800" b="1" dirty="0" smtClean="0">
                <a:latin typeface="Calibri"/>
                <a:cs typeface="Calibri"/>
              </a:rPr>
              <a:t>Adam </a:t>
            </a:r>
            <a:r>
              <a:rPr lang="en-US" sz="2800" b="1" dirty="0" err="1" smtClean="0">
                <a:latin typeface="Calibri"/>
                <a:cs typeface="Calibri"/>
              </a:rPr>
              <a:t>Flatt</a:t>
            </a:r>
            <a:r>
              <a:rPr lang="en-US" sz="2800" b="1" dirty="0" smtClean="0">
                <a:latin typeface="Calibri"/>
                <a:cs typeface="Calibri"/>
              </a:rPr>
              <a:t> is the music director and conductor of the Tuscaloosa Symphony. He is from California and now lives in Colorado. His job is to lead the orchestra and choose the music it plays. He has conducted all over the U.S. and the world. You will meet him at the concert!</a:t>
            </a:r>
            <a:endParaRPr lang="en-US" sz="2800" b="1" dirty="0">
              <a:latin typeface="Calibri"/>
              <a:cs typeface="Calibri"/>
            </a:endParaRPr>
          </a:p>
        </p:txBody>
      </p:sp>
      <p:pic>
        <p:nvPicPr>
          <p:cNvPr id="6" name="Picture 5" descr="Adam Flat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1" y="534823"/>
            <a:ext cx="4572000" cy="5715000"/>
          </a:xfrm>
          <a:prstGeom prst="rect">
            <a:avLst/>
          </a:prstGeom>
        </p:spPr>
      </p:pic>
    </p:spTree>
    <p:extLst>
      <p:ext uri="{BB962C8B-B14F-4D97-AF65-F5344CB8AC3E}">
        <p14:creationId xmlns:p14="http://schemas.microsoft.com/office/powerpoint/2010/main" val="10266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1548" y="276646"/>
            <a:ext cx="2659702" cy="1384995"/>
          </a:xfrm>
          <a:prstGeom prst="rect">
            <a:avLst/>
          </a:prstGeom>
          <a:noFill/>
        </p:spPr>
        <p:txBody>
          <a:bodyPr wrap="none" rtlCol="0">
            <a:spAutoFit/>
          </a:bodyPr>
          <a:lstStyle/>
          <a:p>
            <a:r>
              <a:rPr lang="en-US" sz="4400" b="1" dirty="0" smtClean="0">
                <a:solidFill>
                  <a:srgbClr val="FF0000"/>
                </a:solidFill>
                <a:latin typeface="Calibri"/>
                <a:cs typeface="Calibri"/>
              </a:rPr>
              <a:t>David Duff</a:t>
            </a:r>
          </a:p>
          <a:p>
            <a:endParaRPr lang="en-US" sz="4000" b="1" dirty="0">
              <a:solidFill>
                <a:srgbClr val="FF0000"/>
              </a:solidFill>
              <a:latin typeface="Calibri"/>
              <a:cs typeface="Calibri"/>
            </a:endParaRPr>
          </a:p>
        </p:txBody>
      </p:sp>
      <p:pic>
        <p:nvPicPr>
          <p:cNvPr id="6" name="Picture 5" descr="David Duf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81" y="1302581"/>
            <a:ext cx="7315200" cy="4858512"/>
          </a:xfrm>
          <a:prstGeom prst="rect">
            <a:avLst/>
          </a:prstGeom>
        </p:spPr>
      </p:pic>
    </p:spTree>
    <p:extLst>
      <p:ext uri="{BB962C8B-B14F-4D97-AF65-F5344CB8AC3E}">
        <p14:creationId xmlns:p14="http://schemas.microsoft.com/office/powerpoint/2010/main" val="334497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616" y="3651638"/>
            <a:ext cx="7932413" cy="3108544"/>
          </a:xfrm>
          <a:prstGeom prst="rect">
            <a:avLst/>
          </a:prstGeom>
          <a:noFill/>
        </p:spPr>
        <p:txBody>
          <a:bodyPr wrap="square" rtlCol="0">
            <a:spAutoFit/>
          </a:bodyPr>
          <a:lstStyle/>
          <a:p>
            <a:pPr algn="ctr"/>
            <a:r>
              <a:rPr lang="en-US" sz="2800" b="1" dirty="0" smtClean="0">
                <a:latin typeface="Calibri"/>
                <a:cs typeface="Calibri"/>
              </a:rPr>
              <a:t>David Duff will be the narrator at the Tuscaloosa Symphony concert, and will guide you through the music. He has lived in Alabama for most of his life, and currently is the Music Director for Alabama Public Radio. If you tune into this station, you will often hear his voice! He also plays the piano. You will meet him at the concert!</a:t>
            </a:r>
            <a:endParaRPr lang="en-US" sz="2800" b="1" dirty="0">
              <a:latin typeface="Calibri"/>
              <a:cs typeface="Calibri"/>
            </a:endParaRPr>
          </a:p>
        </p:txBody>
      </p:sp>
      <p:pic>
        <p:nvPicPr>
          <p:cNvPr id="6" name="Picture 5" descr="AP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11" y="95638"/>
            <a:ext cx="7112000" cy="3556000"/>
          </a:xfrm>
          <a:prstGeom prst="rect">
            <a:avLst/>
          </a:prstGeom>
        </p:spPr>
      </p:pic>
    </p:spTree>
    <p:extLst>
      <p:ext uri="{BB962C8B-B14F-4D97-AF65-F5344CB8AC3E}">
        <p14:creationId xmlns:p14="http://schemas.microsoft.com/office/powerpoint/2010/main" val="707754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715" y="276646"/>
            <a:ext cx="7620571" cy="1384995"/>
          </a:xfrm>
          <a:prstGeom prst="rect">
            <a:avLst/>
          </a:prstGeom>
          <a:noFill/>
        </p:spPr>
        <p:txBody>
          <a:bodyPr wrap="none" rtlCol="0">
            <a:spAutoFit/>
          </a:bodyPr>
          <a:lstStyle/>
          <a:p>
            <a:r>
              <a:rPr lang="en-US" sz="4400" b="1" dirty="0" smtClean="0">
                <a:solidFill>
                  <a:srgbClr val="FF0000"/>
                </a:solidFill>
                <a:latin typeface="Calibri"/>
                <a:cs typeface="Calibri"/>
              </a:rPr>
              <a:t>Tuscaloosa Community Dancers</a:t>
            </a:r>
          </a:p>
          <a:p>
            <a:endParaRPr lang="en-US" sz="4000" b="1" dirty="0">
              <a:solidFill>
                <a:srgbClr val="FF0000"/>
              </a:solidFill>
              <a:latin typeface="Calibri"/>
              <a:cs typeface="Calibri"/>
            </a:endParaRPr>
          </a:p>
        </p:txBody>
      </p:sp>
      <p:pic>
        <p:nvPicPr>
          <p:cNvPr id="6" name="Picture 5" descr="Tuscaloosa Community Danc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40" y="1433945"/>
            <a:ext cx="7208520" cy="4803496"/>
          </a:xfrm>
          <a:prstGeom prst="rect">
            <a:avLst/>
          </a:prstGeom>
        </p:spPr>
      </p:pic>
    </p:spTree>
    <p:extLst>
      <p:ext uri="{BB962C8B-B14F-4D97-AF65-F5344CB8AC3E}">
        <p14:creationId xmlns:p14="http://schemas.microsoft.com/office/powerpoint/2010/main" val="264609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1382" y="352502"/>
            <a:ext cx="3759160" cy="6124754"/>
          </a:xfrm>
          <a:prstGeom prst="rect">
            <a:avLst/>
          </a:prstGeom>
          <a:noFill/>
        </p:spPr>
        <p:txBody>
          <a:bodyPr wrap="square" rtlCol="0">
            <a:spAutoFit/>
          </a:bodyPr>
          <a:lstStyle/>
          <a:p>
            <a:pPr algn="ctr"/>
            <a:r>
              <a:rPr lang="en-US" sz="2800" b="1" dirty="0" smtClean="0">
                <a:latin typeface="Calibri"/>
                <a:cs typeface="Calibri"/>
              </a:rPr>
              <a:t>The Tuscaloosa Community Dancers is a dance company that began in 1971. The dancers are mostly known for ballet performances, and collaborate with music groups like the Tuscaloosa Symphony. You will see some of the ballet dancers bring the music to life at the concert!</a:t>
            </a:r>
            <a:endParaRPr lang="en-US" sz="2800" b="1" dirty="0">
              <a:latin typeface="Calibri"/>
              <a:cs typeface="Calibri"/>
            </a:endParaRPr>
          </a:p>
        </p:txBody>
      </p:sp>
      <p:pic>
        <p:nvPicPr>
          <p:cNvPr id="6" name="Picture 5" descr="Tuscaloosa Community Dancer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41" y="1091932"/>
            <a:ext cx="4507484" cy="4507484"/>
          </a:xfrm>
          <a:prstGeom prst="rect">
            <a:avLst/>
          </a:prstGeom>
        </p:spPr>
      </p:pic>
    </p:spTree>
    <p:extLst>
      <p:ext uri="{BB962C8B-B14F-4D97-AF65-F5344CB8AC3E}">
        <p14:creationId xmlns:p14="http://schemas.microsoft.com/office/powerpoint/2010/main" val="132229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0" name="Shape 260"/>
          <p:cNvSpPr txBox="1"/>
          <p:nvPr/>
        </p:nvSpPr>
        <p:spPr>
          <a:xfrm>
            <a:off x="1073675" y="3136676"/>
            <a:ext cx="6833212" cy="2554544"/>
          </a:xfrm>
          <a:prstGeom prst="rect">
            <a:avLst/>
          </a:prstGeom>
          <a:noFill/>
          <a:ln>
            <a:noFill/>
          </a:ln>
        </p:spPr>
        <p:txBody>
          <a:bodyPr lIns="91425" tIns="45700" rIns="91425" bIns="45700" anchor="t" anchorCtr="0">
            <a:noAutofit/>
          </a:bodyPr>
          <a:lstStyle/>
          <a:p>
            <a:pPr marR="0" lvl="0" algn="l" rtl="0">
              <a:spcBef>
                <a:spcPts val="0"/>
              </a:spcBef>
              <a:buClr>
                <a:schemeClr val="dk1"/>
              </a:buClr>
              <a:buSzPct val="100000"/>
            </a:pPr>
            <a:r>
              <a:rPr lang="en-US" sz="2000" b="1" i="0" u="none" strike="noStrike" cap="none" dirty="0" smtClean="0">
                <a:solidFill>
                  <a:schemeClr val="dk1"/>
                </a:solidFill>
                <a:latin typeface="Calibri"/>
                <a:ea typeface="Calibri"/>
                <a:cs typeface="Calibri"/>
                <a:sym typeface="Calibri"/>
              </a:rPr>
              <a:t>.</a:t>
            </a:r>
            <a:endParaRPr lang="en-US" sz="2000" b="1" i="0" u="none" strike="noStrike" cap="none" dirty="0">
              <a:solidFill>
                <a:schemeClr val="dk1"/>
              </a:solidFill>
              <a:latin typeface="Calibri"/>
              <a:ea typeface="Calibri"/>
              <a:cs typeface="Calibri"/>
              <a:sym typeface="Calibri"/>
            </a:endParaRPr>
          </a:p>
        </p:txBody>
      </p:sp>
      <p:pic>
        <p:nvPicPr>
          <p:cNvPr id="3" name="Picture 2" descr="TS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771902"/>
            <a:ext cx="6350000" cy="4254500"/>
          </a:xfrm>
          <a:prstGeom prst="rect">
            <a:avLst/>
          </a:prstGeom>
        </p:spPr>
      </p:pic>
      <p:sp>
        <p:nvSpPr>
          <p:cNvPr id="4" name="TextBox 3"/>
          <p:cNvSpPr txBox="1"/>
          <p:nvPr/>
        </p:nvSpPr>
        <p:spPr>
          <a:xfrm>
            <a:off x="678233" y="617441"/>
            <a:ext cx="7787534" cy="769441"/>
          </a:xfrm>
          <a:prstGeom prst="rect">
            <a:avLst/>
          </a:prstGeom>
          <a:noFill/>
        </p:spPr>
        <p:txBody>
          <a:bodyPr wrap="none" rtlCol="0">
            <a:spAutoFit/>
          </a:bodyPr>
          <a:lstStyle/>
          <a:p>
            <a:r>
              <a:rPr lang="en-US" sz="4400" b="1" dirty="0" smtClean="0">
                <a:solidFill>
                  <a:srgbClr val="FF0000"/>
                </a:solidFill>
                <a:latin typeface="Calibri"/>
                <a:cs typeface="Calibri"/>
              </a:rPr>
              <a:t>Tuscaloosa Symphony Orchestra</a:t>
            </a:r>
            <a:endParaRPr lang="en-US" sz="4400" b="1" dirty="0">
              <a:solidFill>
                <a:srgbClr val="FF0000"/>
              </a:solidFill>
              <a:latin typeface="Calibri"/>
              <a:cs typeface="Calibri"/>
            </a:endParaRPr>
          </a:p>
        </p:txBody>
      </p:sp>
    </p:spTree>
    <p:extLst>
      <p:ext uri="{BB962C8B-B14F-4D97-AF65-F5344CB8AC3E}">
        <p14:creationId xmlns:p14="http://schemas.microsoft.com/office/powerpoint/2010/main" val="1504065332"/>
      </p:ext>
    </p:extLst>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SO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42" y="1350799"/>
            <a:ext cx="4156403" cy="4156403"/>
          </a:xfrm>
          <a:prstGeom prst="rect">
            <a:avLst/>
          </a:prstGeom>
        </p:spPr>
      </p:pic>
      <p:sp>
        <p:nvSpPr>
          <p:cNvPr id="6" name="TextBox 5"/>
          <p:cNvSpPr txBox="1"/>
          <p:nvPr/>
        </p:nvSpPr>
        <p:spPr>
          <a:xfrm>
            <a:off x="4939127" y="1012954"/>
            <a:ext cx="4057139" cy="4832093"/>
          </a:xfrm>
          <a:prstGeom prst="rect">
            <a:avLst/>
          </a:prstGeom>
          <a:noFill/>
        </p:spPr>
        <p:txBody>
          <a:bodyPr wrap="square" rtlCol="0">
            <a:spAutoFit/>
          </a:bodyPr>
          <a:lstStyle/>
          <a:p>
            <a:pPr marL="285750" lvl="0" indent="-285750">
              <a:buClr>
                <a:schemeClr val="dk1"/>
              </a:buClr>
              <a:buSzPct val="100000"/>
              <a:buFont typeface="Calibri"/>
              <a:buChar char="•"/>
            </a:pPr>
            <a:r>
              <a:rPr lang="en-US" b="1" i="0" u="none" strike="noStrike" cap="none" dirty="0" smtClean="0">
                <a:solidFill>
                  <a:schemeClr val="dk1"/>
                </a:solidFill>
                <a:latin typeface="Calibri"/>
                <a:ea typeface="Calibri"/>
                <a:cs typeface="Calibri"/>
                <a:sym typeface="Calibri"/>
              </a:rPr>
              <a:t>The Tuscaloosa Symphony Orchestra is made up of professional musicians. Being a professional musician takes a lot of practice and dedication. Most members of the TSO have been playing their instruments for 15 years or more.</a:t>
            </a:r>
          </a:p>
          <a:p>
            <a:pPr marL="285750" lvl="0" indent="-285750">
              <a:buClr>
                <a:schemeClr val="dk1"/>
              </a:buClr>
              <a:buSzPct val="100000"/>
              <a:buFont typeface="Calibri"/>
              <a:buChar char="•"/>
            </a:pPr>
            <a:r>
              <a:rPr lang="en-US" b="1" i="0" u="none" strike="noStrike" cap="none" dirty="0" smtClean="0">
                <a:solidFill>
                  <a:schemeClr val="dk1"/>
                </a:solidFill>
                <a:latin typeface="Calibri"/>
                <a:ea typeface="Calibri"/>
                <a:cs typeface="Calibri"/>
                <a:sym typeface="Calibri"/>
              </a:rPr>
              <a:t>Members of the TSO have to audition in order to play in the orchestra. Only highly-trained musicians are given the opportunity to join the orchestra.</a:t>
            </a:r>
          </a:p>
          <a:p>
            <a:pPr marL="285750" lvl="0" indent="-285750">
              <a:buClr>
                <a:schemeClr val="dk1"/>
              </a:buClr>
              <a:buSzPct val="100000"/>
              <a:buFont typeface="Calibri"/>
              <a:buChar char="•"/>
            </a:pPr>
            <a:r>
              <a:rPr lang="en-US" b="1" i="0" u="none" strike="noStrike" cap="none" dirty="0" smtClean="0">
                <a:solidFill>
                  <a:schemeClr val="dk1"/>
                </a:solidFill>
                <a:latin typeface="Calibri"/>
                <a:ea typeface="Calibri"/>
                <a:cs typeface="Calibri"/>
                <a:sym typeface="Calibri"/>
              </a:rPr>
              <a:t>Some musicians in the TSO come from far away to play for you! Many of the musicians come from Birmingham, AL, Nashville, TN, New Orleans, LA, and Atlanta, GA, but many live in Tuscaloosa</a:t>
            </a:r>
            <a:r>
              <a:rPr lang="en-US" sz="2000" b="1" i="0" u="none" strike="noStrike" cap="none" dirty="0" smtClean="0">
                <a:solidFill>
                  <a:schemeClr val="dk1"/>
                </a:solidFill>
                <a:latin typeface="Calibri"/>
                <a:ea typeface="Calibri"/>
                <a:cs typeface="Calibri"/>
                <a:sym typeface="Calibri"/>
              </a:rPr>
              <a:t>.</a:t>
            </a:r>
            <a:endParaRPr lang="en-US" sz="2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62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954" y="4375956"/>
            <a:ext cx="7954092" cy="2308324"/>
          </a:xfrm>
          <a:prstGeom prst="rect">
            <a:avLst/>
          </a:prstGeom>
          <a:noFill/>
        </p:spPr>
        <p:txBody>
          <a:bodyPr wrap="square" rtlCol="0">
            <a:spAutoFit/>
          </a:bodyPr>
          <a:lstStyle/>
          <a:p>
            <a:pPr algn="ctr"/>
            <a:r>
              <a:rPr lang="en-US" sz="2400" b="1" dirty="0" smtClean="0">
                <a:latin typeface="Calibri"/>
                <a:cs typeface="Calibri"/>
              </a:rPr>
              <a:t>Imagine if you were so well known for your </a:t>
            </a:r>
            <a:r>
              <a:rPr lang="en-US" sz="2400" b="1" dirty="0" smtClean="0">
                <a:latin typeface="Calibri"/>
                <a:cs typeface="Calibri"/>
              </a:rPr>
              <a:t>music in </a:t>
            </a:r>
            <a:r>
              <a:rPr lang="en-US" sz="2400" b="1" dirty="0" smtClean="0">
                <a:latin typeface="Calibri"/>
                <a:cs typeface="Calibri"/>
              </a:rPr>
              <a:t>your country that you were asked to write music for the Queen of England! Would you feel overwhelmed? Benjamin Britten, an English composer and musician, was that famous during his lifetime, and you will hear his music when you attend the TSO concert.</a:t>
            </a:r>
            <a:endParaRPr lang="en-US" sz="2400" b="1" dirty="0">
              <a:latin typeface="Calibri"/>
              <a:cs typeface="Calibri"/>
            </a:endParaRPr>
          </a:p>
        </p:txBody>
      </p:sp>
      <p:pic>
        <p:nvPicPr>
          <p:cNvPr id="2" name="Picture 1" descr="Britten conduc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09785"/>
            <a:ext cx="3810000" cy="3810000"/>
          </a:xfrm>
          <a:prstGeom prst="rect">
            <a:avLst/>
          </a:prstGeom>
        </p:spPr>
      </p:pic>
    </p:spTree>
    <p:extLst>
      <p:ext uri="{BB962C8B-B14F-4D97-AF65-F5344CB8AC3E}">
        <p14:creationId xmlns:p14="http://schemas.microsoft.com/office/powerpoint/2010/main" val="10878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138" y="4696975"/>
            <a:ext cx="7393155" cy="2123658"/>
          </a:xfrm>
          <a:prstGeom prst="rect">
            <a:avLst/>
          </a:prstGeom>
          <a:noFill/>
        </p:spPr>
        <p:txBody>
          <a:bodyPr wrap="square" rtlCol="0">
            <a:spAutoFit/>
          </a:bodyPr>
          <a:lstStyle/>
          <a:p>
            <a:pPr algn="ctr"/>
            <a:r>
              <a:rPr lang="en-US" sz="2200" b="1" dirty="0" smtClean="0">
                <a:latin typeface="Calibri"/>
                <a:cs typeface="Calibri"/>
              </a:rPr>
              <a:t>Britten was born on November 22</a:t>
            </a:r>
            <a:r>
              <a:rPr lang="en-US" sz="2200" b="1" baseline="30000" dirty="0" smtClean="0">
                <a:latin typeface="Calibri"/>
                <a:cs typeface="Calibri"/>
              </a:rPr>
              <a:t>nd</a:t>
            </a:r>
            <a:r>
              <a:rPr lang="en-US" sz="2200" b="1" dirty="0" smtClean="0">
                <a:latin typeface="Calibri"/>
                <a:cs typeface="Calibri"/>
              </a:rPr>
              <a:t>, 1913 in </a:t>
            </a:r>
            <a:r>
              <a:rPr lang="en-US" sz="2200" b="1" dirty="0" err="1" smtClean="0">
                <a:latin typeface="Calibri"/>
                <a:cs typeface="Calibri"/>
              </a:rPr>
              <a:t>Lowestoft</a:t>
            </a:r>
            <a:r>
              <a:rPr lang="en-US" sz="2200" b="1" dirty="0" smtClean="0">
                <a:latin typeface="Calibri"/>
                <a:cs typeface="Calibri"/>
              </a:rPr>
              <a:t>, England, a small fishing town, and was the youngest of four children. From a young age, he showed a talent for music. His mother thought he was destined for greatness as a composer, and believed that he would be as well-known as Beethoven one day!</a:t>
            </a:r>
            <a:endParaRPr lang="en-US" sz="2200" b="1" dirty="0">
              <a:latin typeface="Calibri"/>
              <a:cs typeface="Calibri"/>
            </a:endParaRPr>
          </a:p>
        </p:txBody>
      </p:sp>
      <p:pic>
        <p:nvPicPr>
          <p:cNvPr id="2" name="Picture 1" descr="Britten at piano.jpg"/>
          <p:cNvPicPr>
            <a:picLocks noChangeAspect="1"/>
          </p:cNvPicPr>
          <p:nvPr/>
        </p:nvPicPr>
        <p:blipFill rotWithShape="1">
          <a:blip r:embed="rId2">
            <a:extLst>
              <a:ext uri="{28A0092B-C50C-407E-A947-70E740481C1C}">
                <a14:useLocalDpi xmlns:a14="http://schemas.microsoft.com/office/drawing/2010/main" val="0"/>
              </a:ext>
            </a:extLst>
          </a:blip>
          <a:srcRect l="-5191" t="1" r="-1" b="-15021"/>
          <a:stretch/>
        </p:blipFill>
        <p:spPr>
          <a:xfrm>
            <a:off x="2805113" y="292812"/>
            <a:ext cx="3533775" cy="5105400"/>
          </a:xfrm>
          <a:prstGeom prst="rect">
            <a:avLst/>
          </a:prstGeom>
        </p:spPr>
      </p:pic>
    </p:spTree>
    <p:extLst>
      <p:ext uri="{BB962C8B-B14F-4D97-AF65-F5344CB8AC3E}">
        <p14:creationId xmlns:p14="http://schemas.microsoft.com/office/powerpoint/2010/main" val="288789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64143" y="638779"/>
            <a:ext cx="4136646" cy="5632310"/>
          </a:xfrm>
          <a:prstGeom prst="rect">
            <a:avLst/>
          </a:prstGeom>
          <a:noFill/>
        </p:spPr>
        <p:txBody>
          <a:bodyPr wrap="square" rtlCol="0">
            <a:spAutoFit/>
          </a:bodyPr>
          <a:lstStyle/>
          <a:p>
            <a:pPr algn="ctr"/>
            <a:r>
              <a:rPr lang="en-US" sz="2400" b="1" dirty="0" smtClean="0">
                <a:latin typeface="Calibri"/>
                <a:cs typeface="Calibri"/>
              </a:rPr>
              <a:t>Britten first tried composing music when he was five years old, but did not learn to play an instrument until he was seven, when he started taking piano lessons. Then, at age ten, he learned to play the viola. As a teenager, he learned to write music from Frank Bridge (pictured), a well-known composer. Later, he studied at the Royal College of Music in London. While there, he composed his first major pieces. </a:t>
            </a:r>
            <a:endParaRPr lang="en-US" sz="2400" b="1" dirty="0">
              <a:latin typeface="Calibri"/>
              <a:cs typeface="Calibri"/>
            </a:endParaRPr>
          </a:p>
        </p:txBody>
      </p:sp>
      <p:pic>
        <p:nvPicPr>
          <p:cNvPr id="3" name="Picture 2" descr="Frank Brid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89" y="866737"/>
            <a:ext cx="3697834" cy="4937760"/>
          </a:xfrm>
          <a:prstGeom prst="rect">
            <a:avLst/>
          </a:prstGeom>
        </p:spPr>
      </p:pic>
    </p:spTree>
    <p:extLst>
      <p:ext uri="{BB962C8B-B14F-4D97-AF65-F5344CB8AC3E}">
        <p14:creationId xmlns:p14="http://schemas.microsoft.com/office/powerpoint/2010/main" val="309119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1616" y="4181188"/>
            <a:ext cx="7932413" cy="2308324"/>
          </a:xfrm>
          <a:prstGeom prst="rect">
            <a:avLst/>
          </a:prstGeom>
          <a:noFill/>
        </p:spPr>
        <p:txBody>
          <a:bodyPr wrap="square" rtlCol="0">
            <a:spAutoFit/>
          </a:bodyPr>
          <a:lstStyle/>
          <a:p>
            <a:pPr algn="ctr"/>
            <a:r>
              <a:rPr lang="en-US" sz="2400" b="1" dirty="0">
                <a:latin typeface="Calibri"/>
                <a:cs typeface="Calibri"/>
              </a:rPr>
              <a:t>Britten was a pacifist, meaning he was against all wars for any reason. Because of this, he was an outcast in his native England when World War II broke out. </a:t>
            </a:r>
            <a:r>
              <a:rPr lang="en-US" sz="2400" b="1" dirty="0" smtClean="0">
                <a:latin typeface="Calibri"/>
                <a:cs typeface="Calibri"/>
              </a:rPr>
              <a:t>In 1939, he </a:t>
            </a:r>
            <a:r>
              <a:rPr lang="en-US" sz="2400" b="1" dirty="0">
                <a:latin typeface="Calibri"/>
                <a:cs typeface="Calibri"/>
              </a:rPr>
              <a:t>moved to the U.S., where the </a:t>
            </a:r>
            <a:r>
              <a:rPr lang="en-US" sz="2400" b="1" dirty="0" smtClean="0">
                <a:latin typeface="Calibri"/>
                <a:cs typeface="Calibri"/>
              </a:rPr>
              <a:t>war </a:t>
            </a:r>
            <a:r>
              <a:rPr lang="en-US" sz="2400" b="1" dirty="0">
                <a:latin typeface="Calibri"/>
                <a:cs typeface="Calibri"/>
              </a:rPr>
              <a:t>had not yet </a:t>
            </a:r>
            <a:r>
              <a:rPr lang="en-US" sz="2400" b="1" dirty="0" smtClean="0">
                <a:latin typeface="Calibri"/>
                <a:cs typeface="Calibri"/>
              </a:rPr>
              <a:t>begun. </a:t>
            </a:r>
            <a:r>
              <a:rPr lang="en-US" sz="2400" b="1" dirty="0">
                <a:latin typeface="Calibri"/>
                <a:cs typeface="Calibri"/>
              </a:rPr>
              <a:t>This paper is what he had to sign saying he was officially against the war, </a:t>
            </a:r>
            <a:r>
              <a:rPr lang="en-US" sz="2400" b="1" dirty="0" smtClean="0">
                <a:latin typeface="Calibri"/>
                <a:cs typeface="Calibri"/>
              </a:rPr>
              <a:t>and which gave </a:t>
            </a:r>
            <a:r>
              <a:rPr lang="en-US" sz="2400" b="1" dirty="0">
                <a:latin typeface="Calibri"/>
                <a:cs typeface="Calibri"/>
              </a:rPr>
              <a:t>him permission to leave. </a:t>
            </a:r>
            <a:endParaRPr lang="en-US" sz="2400" dirty="0">
              <a:latin typeface="Calibri"/>
              <a:cs typeface="Calibri"/>
            </a:endParaRPr>
          </a:p>
        </p:txBody>
      </p:sp>
      <p:pic>
        <p:nvPicPr>
          <p:cNvPr id="11" name="Picture 10" descr="Britten conscientious objec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482599"/>
            <a:ext cx="5715000" cy="3657600"/>
          </a:xfrm>
          <a:prstGeom prst="rect">
            <a:avLst/>
          </a:prstGeom>
        </p:spPr>
      </p:pic>
    </p:spTree>
    <p:extLst>
      <p:ext uri="{BB962C8B-B14F-4D97-AF65-F5344CB8AC3E}">
        <p14:creationId xmlns:p14="http://schemas.microsoft.com/office/powerpoint/2010/main" val="245271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228" y="4300395"/>
            <a:ext cx="8059545" cy="2616101"/>
          </a:xfrm>
          <a:prstGeom prst="rect">
            <a:avLst/>
          </a:prstGeom>
          <a:noFill/>
        </p:spPr>
        <p:txBody>
          <a:bodyPr wrap="square" rtlCol="0">
            <a:spAutoFit/>
          </a:bodyPr>
          <a:lstStyle/>
          <a:p>
            <a:pPr algn="ctr"/>
            <a:r>
              <a:rPr lang="en-US" sz="2400" b="1" dirty="0" smtClean="0">
                <a:latin typeface="Calibri"/>
                <a:cs typeface="Calibri"/>
              </a:rPr>
              <a:t>Britten became homesick in America. While there, he </a:t>
            </a:r>
            <a:r>
              <a:rPr lang="en-US" sz="2400" b="1" dirty="0">
                <a:latin typeface="Calibri"/>
                <a:cs typeface="Calibri"/>
              </a:rPr>
              <a:t>wrote one of his most famous pieces, </a:t>
            </a:r>
            <a:r>
              <a:rPr lang="en-US" sz="2400" b="1" i="1" dirty="0">
                <a:latin typeface="Calibri"/>
                <a:cs typeface="Calibri"/>
              </a:rPr>
              <a:t>Peter Grimes</a:t>
            </a:r>
            <a:r>
              <a:rPr lang="en-US" sz="2400" b="1" dirty="0">
                <a:latin typeface="Calibri"/>
                <a:cs typeface="Calibri"/>
              </a:rPr>
              <a:t>, an opera that takes place in a small English fishing town like the one in which he grew up. He moved back to England in 1942, and </a:t>
            </a:r>
            <a:r>
              <a:rPr lang="en-US" sz="2400" b="1" i="1" dirty="0">
                <a:latin typeface="Calibri"/>
                <a:cs typeface="Calibri"/>
              </a:rPr>
              <a:t>Peter Grimes</a:t>
            </a:r>
            <a:r>
              <a:rPr lang="en-US" sz="2400" b="1" dirty="0">
                <a:latin typeface="Calibri"/>
                <a:cs typeface="Calibri"/>
              </a:rPr>
              <a:t> premiered there</a:t>
            </a:r>
            <a:r>
              <a:rPr lang="en-US" sz="2400" b="1" dirty="0" smtClean="0">
                <a:latin typeface="Calibri"/>
                <a:cs typeface="Calibri"/>
              </a:rPr>
              <a:t>. Here he is on the set of the opera.</a:t>
            </a:r>
            <a:endParaRPr lang="en-US" sz="2400" b="1" dirty="0">
              <a:latin typeface="Calibri"/>
              <a:cs typeface="Calibri"/>
            </a:endParaRPr>
          </a:p>
          <a:p>
            <a:pPr algn="ctr"/>
            <a:endParaRPr lang="en-US" sz="2000" b="1" dirty="0">
              <a:latin typeface="Calibri"/>
              <a:cs typeface="Calibri"/>
            </a:endParaRPr>
          </a:p>
        </p:txBody>
      </p:sp>
      <p:pic>
        <p:nvPicPr>
          <p:cNvPr id="3" name="Picture 2" descr="Britten Peter Grim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103" y="482152"/>
            <a:ext cx="4876800" cy="3657600"/>
          </a:xfrm>
          <a:prstGeom prst="rect">
            <a:avLst/>
          </a:prstGeom>
        </p:spPr>
      </p:pic>
    </p:spTree>
    <p:extLst>
      <p:ext uri="{BB962C8B-B14F-4D97-AF65-F5344CB8AC3E}">
        <p14:creationId xmlns:p14="http://schemas.microsoft.com/office/powerpoint/2010/main" val="319233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0116" y="336653"/>
            <a:ext cx="4423883" cy="6124754"/>
          </a:xfrm>
          <a:prstGeom prst="rect">
            <a:avLst/>
          </a:prstGeom>
          <a:noFill/>
        </p:spPr>
        <p:txBody>
          <a:bodyPr wrap="square" rtlCol="0">
            <a:spAutoFit/>
          </a:bodyPr>
          <a:lstStyle/>
          <a:p>
            <a:pPr algn="ctr"/>
            <a:r>
              <a:rPr lang="en-US" sz="2800" b="1" i="1" dirty="0" smtClean="0">
                <a:latin typeface="Calibri"/>
                <a:cs typeface="Calibri"/>
              </a:rPr>
              <a:t>Peter Grimes</a:t>
            </a:r>
            <a:r>
              <a:rPr lang="en-US" sz="2800" b="1" dirty="0" smtClean="0">
                <a:latin typeface="Calibri"/>
                <a:cs typeface="Calibri"/>
              </a:rPr>
              <a:t> was very successful and made Britten famous in England. For the rest of his life, he was asked to write music for big occasions, like the crowning of the new Queen of England! He was also able to start a big music festival that still happens every summer near his hometown. He even designed his own opera house, pictured here! </a:t>
            </a:r>
            <a:endParaRPr lang="en-US" sz="2800" b="1" i="1" dirty="0">
              <a:latin typeface="Calibri"/>
              <a:cs typeface="Calibri"/>
            </a:endParaRPr>
          </a:p>
        </p:txBody>
      </p:sp>
      <p:pic>
        <p:nvPicPr>
          <p:cNvPr id="6" name="Picture 5" descr="Snape Malt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73" y="623961"/>
            <a:ext cx="4352544" cy="5803392"/>
          </a:xfrm>
          <a:prstGeom prst="rect">
            <a:avLst/>
          </a:prstGeom>
        </p:spPr>
      </p:pic>
    </p:spTree>
    <p:extLst>
      <p:ext uri="{BB962C8B-B14F-4D97-AF65-F5344CB8AC3E}">
        <p14:creationId xmlns:p14="http://schemas.microsoft.com/office/powerpoint/2010/main" val="429032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228" y="4611231"/>
            <a:ext cx="8059545" cy="2246769"/>
          </a:xfrm>
          <a:prstGeom prst="rect">
            <a:avLst/>
          </a:prstGeom>
          <a:noFill/>
        </p:spPr>
        <p:txBody>
          <a:bodyPr wrap="square" rtlCol="0">
            <a:spAutoFit/>
          </a:bodyPr>
          <a:lstStyle/>
          <a:p>
            <a:pPr algn="ctr"/>
            <a:r>
              <a:rPr lang="en-US" sz="2400" b="1" dirty="0" smtClean="0">
                <a:latin typeface="Calibri"/>
                <a:cs typeface="Calibri"/>
              </a:rPr>
              <a:t>Britten lived the rest of his life as a successful composer and conductor in England, but his music was and still is played around the world. He even wrote an opera for TV! Even after he became very sick with heart disease, he continued to write music. Britten died in England on December 4</a:t>
            </a:r>
            <a:r>
              <a:rPr lang="en-US" sz="2400" b="1" baseline="30000" dirty="0" smtClean="0">
                <a:latin typeface="Calibri"/>
                <a:cs typeface="Calibri"/>
              </a:rPr>
              <a:t>th</a:t>
            </a:r>
            <a:r>
              <a:rPr lang="en-US" sz="2400" b="1" dirty="0" smtClean="0">
                <a:latin typeface="Calibri"/>
                <a:cs typeface="Calibri"/>
              </a:rPr>
              <a:t>, 1976.</a:t>
            </a:r>
            <a:endParaRPr lang="en-US" sz="2400" b="1" dirty="0">
              <a:latin typeface="Calibri"/>
              <a:cs typeface="Calibri"/>
            </a:endParaRPr>
          </a:p>
          <a:p>
            <a:pPr algn="ctr"/>
            <a:endParaRPr lang="en-US" sz="2000" b="1" dirty="0">
              <a:latin typeface="Calibri"/>
              <a:cs typeface="Calibri"/>
            </a:endParaRPr>
          </a:p>
        </p:txBody>
      </p:sp>
      <p:pic>
        <p:nvPicPr>
          <p:cNvPr id="6" name="Picture 5" descr="Britten and Pea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393" y="8116"/>
            <a:ext cx="4400550" cy="4603115"/>
          </a:xfrm>
          <a:prstGeom prst="rect">
            <a:avLst/>
          </a:prstGeom>
        </p:spPr>
      </p:pic>
    </p:spTree>
    <p:extLst>
      <p:ext uri="{BB962C8B-B14F-4D97-AF65-F5344CB8AC3E}">
        <p14:creationId xmlns:p14="http://schemas.microsoft.com/office/powerpoint/2010/main" val="2451288011"/>
      </p:ext>
    </p:extLst>
  </p:cSld>
  <p:clrMapOvr>
    <a:masterClrMapping/>
  </p:clrMapOvr>
</p:sld>
</file>

<file path=ppt/theme/theme1.xml><?xml version="1.0" encoding="utf-8"?>
<a:theme xmlns:a="http://schemas.openxmlformats.org/drawingml/2006/main" name="TSO PP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TSO PP Theme.thmx</Template>
  <TotalTime>612</TotalTime>
  <Words>1212</Words>
  <Application>Microsoft Macintosh PowerPoint</Application>
  <PresentationFormat>On-screen Show (4:3)</PresentationFormat>
  <Paragraphs>33</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TSO PP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McCue</dc:creator>
  <cp:lastModifiedBy>Jacob Adams</cp:lastModifiedBy>
  <cp:revision>35</cp:revision>
  <dcterms:created xsi:type="dcterms:W3CDTF">2017-02-13T17:31:13Z</dcterms:created>
  <dcterms:modified xsi:type="dcterms:W3CDTF">2018-02-01T16:54:56Z</dcterms:modified>
</cp:coreProperties>
</file>